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82" r:id="rId4"/>
    <p:sldId id="283" r:id="rId5"/>
    <p:sldId id="274" r:id="rId6"/>
    <p:sldId id="273" r:id="rId7"/>
    <p:sldId id="275" r:id="rId8"/>
    <p:sldId id="276" r:id="rId9"/>
    <p:sldId id="277" r:id="rId10"/>
    <p:sldId id="261" r:id="rId11"/>
    <p:sldId id="263" r:id="rId12"/>
    <p:sldId id="268" r:id="rId13"/>
    <p:sldId id="269" r:id="rId14"/>
    <p:sldId id="264" r:id="rId15"/>
    <p:sldId id="270" r:id="rId16"/>
    <p:sldId id="272" r:id="rId17"/>
    <p:sldId id="271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4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5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4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9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7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52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36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5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8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8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7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0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4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2009-1809-42EA-B506-77E6C9DB61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20D3-BE65-4D68-9FA1-CE61C21B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3507216-913B-4371-9663-12421D353C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31C246E-43BA-4B03-9715-C61B52FF09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9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36000" b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5000"/>
            <a:ext cx="7772400" cy="535664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tx2"/>
                </a:solidFill>
              </a:rPr>
              <a:t>Абуова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Гаухар</a:t>
            </a:r>
            <a:r>
              <a:rPr lang="ru-RU" sz="2000" b="1" dirty="0">
                <a:solidFill>
                  <a:schemeClr val="tx2"/>
                </a:solidFill>
              </a:rPr>
              <a:t>, координатор Фонда ООН в области народонаселения в Казахстане 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Малгаздаров Гибрат, главный специалист ЦСМП Республиканский центр развития здравоохранения</a:t>
            </a: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Астана 2018 год</a:t>
            </a: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312" y="2209800"/>
            <a:ext cx="9040688" cy="2151740"/>
          </a:xfrm>
          <a:solidFill>
            <a:schemeClr val="bg1"/>
          </a:solidFill>
          <a:effectLst>
            <a:glow rad="609600">
              <a:schemeClr val="accent1">
                <a:lumMod val="60000"/>
                <a:lumOff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ru-RU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недрение конфиденциального аудита «Анализ критических случаев акушерских осложнений» в Республике Казахстан: </a:t>
            </a:r>
          </a:p>
          <a:p>
            <a:pPr>
              <a:spcBef>
                <a:spcPct val="0"/>
              </a:spcBef>
            </a:pPr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состояние </a:t>
            </a:r>
            <a:r>
              <a:rPr lang="ru-RU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проблемы, полученные уроки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76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652" y="76200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Процесс внедрения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62000"/>
            <a:ext cx="8651304" cy="5781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b="1" dirty="0" smtClean="0"/>
              <a:t>1. Непрерывная </a:t>
            </a:r>
            <a:r>
              <a:rPr lang="ru-RU" sz="4000" b="1" dirty="0"/>
              <a:t>техническая внешняя помощь </a:t>
            </a:r>
            <a:r>
              <a:rPr lang="ru-RU" sz="4000" b="1" dirty="0" smtClean="0"/>
              <a:t>экспертов </a:t>
            </a:r>
            <a:r>
              <a:rPr lang="ru-RU" sz="4000" dirty="0" smtClean="0"/>
              <a:t>рабочей группы аудита: оценка </a:t>
            </a:r>
            <a:r>
              <a:rPr lang="ru-RU" sz="4000" dirty="0"/>
              <a:t>прогресса внедрения и </a:t>
            </a:r>
            <a:r>
              <a:rPr lang="ru-RU" sz="4000" dirty="0" smtClean="0"/>
              <a:t>методологическая помощь  во время визита родовспомогательные организации  1 раз  в год (2010, 2011, 2014, 2015, 2017):</a:t>
            </a:r>
            <a:endParaRPr lang="ru-RU" sz="4000" dirty="0"/>
          </a:p>
          <a:p>
            <a:r>
              <a:rPr lang="ru-RU" sz="4000" dirty="0"/>
              <a:t>Южно-Казахстанская, </a:t>
            </a:r>
            <a:r>
              <a:rPr lang="ru-RU" sz="4000" dirty="0" err="1"/>
              <a:t>Восточно</a:t>
            </a:r>
            <a:r>
              <a:rPr lang="ru-RU" sz="4000" dirty="0"/>
              <a:t> –Казахстанская, </a:t>
            </a:r>
            <a:r>
              <a:rPr lang="ru-RU" sz="4000" dirty="0" err="1"/>
              <a:t>Мангистауская</a:t>
            </a:r>
            <a:r>
              <a:rPr lang="ru-RU" sz="4000" dirty="0"/>
              <a:t>, Актюбинская, Карагандинская области, г. Алматы и Астана</a:t>
            </a:r>
          </a:p>
          <a:p>
            <a:r>
              <a:rPr lang="ru-RU" sz="4000" dirty="0" smtClean="0"/>
              <a:t>Жамбылская</a:t>
            </a:r>
            <a:r>
              <a:rPr lang="ru-RU" sz="4000" dirty="0"/>
              <a:t>, </a:t>
            </a:r>
            <a:r>
              <a:rPr lang="ru-RU" sz="4000" dirty="0" err="1"/>
              <a:t>Алматинская</a:t>
            </a:r>
            <a:r>
              <a:rPr lang="ru-RU" sz="4000" dirty="0"/>
              <a:t>, </a:t>
            </a:r>
            <a:r>
              <a:rPr lang="ru-RU" sz="4000" dirty="0" err="1" smtClean="0"/>
              <a:t>Атырауская</a:t>
            </a:r>
            <a:r>
              <a:rPr lang="ru-RU" sz="4000" dirty="0"/>
              <a:t>, Западно-Казахстанская области </a:t>
            </a:r>
          </a:p>
          <a:p>
            <a:r>
              <a:rPr lang="ru-RU" sz="4000" dirty="0" err="1"/>
              <a:t>Костанайской</a:t>
            </a:r>
            <a:r>
              <a:rPr lang="ru-RU" sz="4000" dirty="0"/>
              <a:t>, Северо-Казахстанской, Карагандинской, Павлодарской, Восточно-Казахстанской, </a:t>
            </a:r>
            <a:r>
              <a:rPr lang="ru-RU" sz="4000" dirty="0" err="1"/>
              <a:t>Акмолинской</a:t>
            </a:r>
            <a:r>
              <a:rPr lang="ru-RU" sz="4000" dirty="0"/>
              <a:t> области  - Скайп сессии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2</a:t>
            </a:r>
            <a:r>
              <a:rPr lang="ru-RU" sz="4000" b="1" dirty="0"/>
              <a:t>) Ежегодные национальные совещания по прогрессу внедрения </a:t>
            </a:r>
            <a:r>
              <a:rPr lang="ru-RU" sz="4000" dirty="0"/>
              <a:t>с широким привлечением регионов для обмена опытом, обсуждения проблем и разработки годовых  планов по улучшению процесса</a:t>
            </a:r>
          </a:p>
          <a:p>
            <a:pPr marL="0" indent="0">
              <a:buNone/>
            </a:pPr>
            <a:r>
              <a:rPr lang="ru-RU" sz="4000" dirty="0"/>
              <a:t>Внедрения (2010, 2011, 2012, 2013, 2014, 2015, </a:t>
            </a:r>
            <a:r>
              <a:rPr lang="ru-RU" sz="4000" dirty="0" smtClean="0"/>
              <a:t> </a:t>
            </a:r>
            <a:r>
              <a:rPr lang="ru-RU" sz="4000" dirty="0"/>
              <a:t>2017).</a:t>
            </a:r>
          </a:p>
          <a:p>
            <a:pPr marL="0" indent="0">
              <a:buNone/>
            </a:pPr>
            <a:endParaRPr lang="ru-RU" sz="3700" dirty="0">
              <a:solidFill>
                <a:schemeClr val="tx2"/>
              </a:solidFill>
            </a:endParaRPr>
          </a:p>
          <a:p>
            <a:endParaRPr lang="ru-RU" sz="3800" i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6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829300" y="2920091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78009" y="2726452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8038" y="2337707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21115" y="5562600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71259" y="4744484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62550" y="5902979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31572" y="2833007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03571" y="5486810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86430" y="574638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87487" y="1250739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06986" y="4678130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16930" y="1238249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41324" y="5309499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15786" y="3763735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91301" y="1827543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46957" y="1406975"/>
            <a:ext cx="326571" cy="304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46957" y="933449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328139" y="2337707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477000" y="5639210"/>
            <a:ext cx="326571" cy="304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5171" y="950657"/>
            <a:ext cx="1447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 уровень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171" y="1403002"/>
            <a:ext cx="1447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- 2 уровень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244443" y="2566307"/>
            <a:ext cx="350537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986642" y="3050714"/>
            <a:ext cx="326571" cy="304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686701" y="2967612"/>
            <a:ext cx="326571" cy="304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787650" y="2820237"/>
            <a:ext cx="375557" cy="304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235172" y="4961152"/>
            <a:ext cx="326571" cy="304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279071" y="4982930"/>
            <a:ext cx="326571" cy="304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Овал 12"/>
          <p:cNvSpPr/>
          <p:nvPr/>
        </p:nvSpPr>
        <p:spPr>
          <a:xfrm>
            <a:off x="5559840" y="5715000"/>
            <a:ext cx="32657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5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55171" y="950657"/>
            <a:ext cx="1447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- визит, тренинг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5171" y="1403002"/>
            <a:ext cx="1447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- Скайп тренинг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5331320" y="2297884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943756" y="2675699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7076214" y="4689180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6789611" y="5362847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4537993" y="5943600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5505165" y="5649451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1135769" y="5258587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146958" y="941053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3824786" y="1749307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2417248" y="2528920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7362817" y="2484746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5558050" y="2699584"/>
            <a:ext cx="467436" cy="525438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5-конечная звезда 42"/>
          <p:cNvSpPr/>
          <p:nvPr/>
        </p:nvSpPr>
        <p:spPr>
          <a:xfrm>
            <a:off x="4681294" y="429661"/>
            <a:ext cx="467436" cy="525438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5-конечная звезда 43"/>
          <p:cNvSpPr/>
          <p:nvPr/>
        </p:nvSpPr>
        <p:spPr>
          <a:xfrm>
            <a:off x="3308251" y="1154563"/>
            <a:ext cx="467436" cy="525438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5-конечная звезда 44"/>
          <p:cNvSpPr/>
          <p:nvPr/>
        </p:nvSpPr>
        <p:spPr>
          <a:xfrm>
            <a:off x="6454565" y="1703084"/>
            <a:ext cx="467436" cy="525438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5-конечная звезда 46"/>
          <p:cNvSpPr/>
          <p:nvPr/>
        </p:nvSpPr>
        <p:spPr>
          <a:xfrm>
            <a:off x="48498" y="1278782"/>
            <a:ext cx="467436" cy="401219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48330" y="3772113"/>
            <a:ext cx="286603" cy="276367"/>
          </a:xfrm>
          <a:prstGeom prst="ellipse">
            <a:avLst/>
          </a:prstGeom>
          <a:solidFill>
            <a:srgbClr val="00CC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968087" y="4837600"/>
            <a:ext cx="286603" cy="276367"/>
          </a:xfrm>
          <a:prstGeom prst="ellipse">
            <a:avLst/>
          </a:prstGeom>
          <a:solidFill>
            <a:srgbClr val="00CC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46957" y="1759545"/>
            <a:ext cx="286603" cy="276367"/>
          </a:xfrm>
          <a:prstGeom prst="ellipse">
            <a:avLst/>
          </a:prstGeom>
          <a:solidFill>
            <a:srgbClr val="00CC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34" y="1759544"/>
            <a:ext cx="22903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Calibri" panose="020F0502020204030204"/>
              </a:rPr>
              <a:t>- Не проводился тренинг</a:t>
            </a:r>
          </a:p>
        </p:txBody>
      </p:sp>
      <p:sp>
        <p:nvSpPr>
          <p:cNvPr id="40" name="5-конечная звезда 39"/>
          <p:cNvSpPr/>
          <p:nvPr/>
        </p:nvSpPr>
        <p:spPr>
          <a:xfrm>
            <a:off x="4795288" y="1174411"/>
            <a:ext cx="467436" cy="525438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5-конечная звезда 40"/>
          <p:cNvSpPr/>
          <p:nvPr/>
        </p:nvSpPr>
        <p:spPr>
          <a:xfrm>
            <a:off x="7772563" y="2409763"/>
            <a:ext cx="467436" cy="525438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5-конечная звезда 41"/>
          <p:cNvSpPr/>
          <p:nvPr/>
        </p:nvSpPr>
        <p:spPr>
          <a:xfrm>
            <a:off x="867497" y="5057977"/>
            <a:ext cx="467436" cy="401219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957913" y="2260236"/>
            <a:ext cx="286603" cy="276367"/>
          </a:xfrm>
          <a:prstGeom prst="ellipse">
            <a:avLst/>
          </a:prstGeom>
          <a:solidFill>
            <a:srgbClr val="00CC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6454565" y="5223103"/>
            <a:ext cx="467436" cy="401219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Равнобедренный треугольник 31"/>
          <p:cNvSpPr/>
          <p:nvPr/>
        </p:nvSpPr>
        <p:spPr>
          <a:xfrm>
            <a:off x="1471823" y="5390342"/>
            <a:ext cx="286603" cy="2866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05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Результаты: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76400"/>
            <a:ext cx="8856984" cy="4920952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400" dirty="0" smtClean="0"/>
              <a:t>Улучшилась </a:t>
            </a:r>
            <a:r>
              <a:rPr lang="ru-RU" sz="2400" dirty="0"/>
              <a:t>эффективность оказания неотложной </a:t>
            </a:r>
            <a:r>
              <a:rPr lang="ru-RU" sz="2400" dirty="0" smtClean="0"/>
              <a:t>помощи;</a:t>
            </a:r>
            <a:endParaRPr lang="en-US" sz="2400" dirty="0" smtClean="0"/>
          </a:p>
          <a:p>
            <a:pPr marL="0" lvl="0" indent="0" algn="just">
              <a:buNone/>
            </a:pPr>
            <a:endParaRPr lang="ru-RU" sz="2400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2400" dirty="0" smtClean="0"/>
              <a:t> Аудит </a:t>
            </a:r>
            <a:r>
              <a:rPr lang="ru-RU" sz="2400" dirty="0"/>
              <a:t>помог медицинским работникам улучшить реализацию существующих клинических протоколов в практику учреждения </a:t>
            </a:r>
            <a:r>
              <a:rPr lang="ru-RU" sz="2400" i="1" dirty="0"/>
              <a:t>(улучшить знание и практическое применение</a:t>
            </a:r>
            <a:r>
              <a:rPr lang="ru-RU" sz="2400" i="1" dirty="0" smtClean="0"/>
              <a:t>)</a:t>
            </a:r>
            <a:r>
              <a:rPr lang="ru-RU" sz="2400" dirty="0"/>
              <a:t>;</a:t>
            </a:r>
          </a:p>
          <a:p>
            <a:pPr marL="514350" lvl="0" indent="-514350" algn="just">
              <a:buFont typeface="+mj-lt"/>
              <a:buAutoNum type="arabicPeriod"/>
            </a:pPr>
            <a:endParaRPr lang="ru-RU" sz="2400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Аудит </a:t>
            </a:r>
            <a:r>
              <a:rPr lang="ru-RU" sz="2400" dirty="0"/>
              <a:t>помог выявить потребности учреждения в протоколах (необходимость адаптации национальных протоколов к возможностям учреждения и выявляет дополнительные области, требующие детализации или разработки новых протоколов).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3968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Проблемы :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5650"/>
            <a:ext cx="8534400" cy="5901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i="1" u="sng" dirty="0"/>
              <a:t>1. Проблема </a:t>
            </a:r>
            <a:r>
              <a:rPr lang="ru-RU" sz="1800" dirty="0" smtClean="0"/>
              <a:t>- </a:t>
            </a:r>
            <a:r>
              <a:rPr lang="ru-RU" sz="1800" dirty="0"/>
              <a:t>связанные с методологией </a:t>
            </a:r>
            <a:r>
              <a:rPr lang="ru-RU" sz="1800" dirty="0" smtClean="0"/>
              <a:t>аудита:  </a:t>
            </a:r>
          </a:p>
          <a:p>
            <a:pPr algn="just"/>
            <a:r>
              <a:rPr lang="ru-RU" sz="1800" dirty="0"/>
              <a:t>формальный подход и не соблюдение методологии аудита</a:t>
            </a:r>
            <a:r>
              <a:rPr lang="ru-RU" sz="1800" dirty="0" smtClean="0"/>
              <a:t> (</a:t>
            </a:r>
            <a:r>
              <a:rPr lang="ru-RU" sz="1400" i="1" dirty="0" smtClean="0"/>
              <a:t>редкие заседания, не полностью присутствуют участники события, не проводят подготовку к аудиту, нет стандартов, и </a:t>
            </a:r>
            <a:r>
              <a:rPr lang="ru-RU" sz="1400" i="1" dirty="0" err="1" smtClean="0"/>
              <a:t>тд</a:t>
            </a:r>
            <a:r>
              <a:rPr lang="ru-RU" sz="1800" dirty="0" smtClean="0"/>
              <a:t>)  </a:t>
            </a:r>
            <a:endParaRPr lang="ru-RU" sz="1800" dirty="0"/>
          </a:p>
          <a:p>
            <a:pPr algn="just"/>
            <a:r>
              <a:rPr lang="ru-RU" sz="1800" dirty="0" smtClean="0"/>
              <a:t>частая </a:t>
            </a:r>
            <a:r>
              <a:rPr lang="ru-RU" sz="1800" dirty="0"/>
              <a:t>смена кадров и отсутствие механизма обучения, преемственности передачи функций</a:t>
            </a:r>
          </a:p>
          <a:p>
            <a:pPr marL="0" indent="0" algn="just">
              <a:buNone/>
            </a:pPr>
            <a:r>
              <a:rPr lang="ru-RU" sz="1800" i="1" u="sng" dirty="0" smtClean="0">
                <a:solidFill>
                  <a:srgbClr val="C00000"/>
                </a:solidFill>
              </a:rPr>
              <a:t>Решение</a:t>
            </a:r>
            <a:r>
              <a:rPr lang="ru-RU" sz="1800" dirty="0" smtClean="0">
                <a:solidFill>
                  <a:srgbClr val="C00000"/>
                </a:solidFill>
              </a:rPr>
              <a:t> – </a:t>
            </a:r>
            <a:r>
              <a:rPr lang="ru-RU" sz="1800" dirty="0" smtClean="0"/>
              <a:t>Непрерывное обучение. Мониторинговые визиты национальных экспертов. Перекрестная проверка.  </a:t>
            </a:r>
          </a:p>
          <a:p>
            <a:pPr marL="0" indent="0" algn="just">
              <a:buNone/>
            </a:pPr>
            <a:r>
              <a:rPr lang="ru-RU" sz="1800" dirty="0" smtClean="0"/>
              <a:t>Проведено 4 семинара по конфиденциальному аудиту критических случаев в акушерской практике, разработаны методические рекомендации, разработан </a:t>
            </a:r>
            <a:r>
              <a:rPr lang="ru-RU" sz="1800" dirty="0" err="1" smtClean="0"/>
              <a:t>вебинар</a:t>
            </a:r>
            <a:r>
              <a:rPr lang="ru-RU" sz="1800" dirty="0" smtClean="0"/>
              <a:t> по АКС.</a:t>
            </a:r>
            <a:endParaRPr lang="ru-RU" sz="1800" i="1" u="sng" dirty="0" smtClean="0"/>
          </a:p>
          <a:p>
            <a:pPr marL="0" indent="0" algn="just">
              <a:buNone/>
            </a:pPr>
            <a:r>
              <a:rPr lang="ru-RU" sz="1800" b="1" i="1" u="sng" dirty="0" smtClean="0"/>
              <a:t>2. Проблема </a:t>
            </a:r>
            <a:r>
              <a:rPr lang="ru-RU" sz="1800" i="1" u="sng" dirty="0"/>
              <a:t>- </a:t>
            </a:r>
            <a:r>
              <a:rPr lang="ru-RU" sz="1800" i="1" dirty="0"/>
              <a:t> </a:t>
            </a:r>
            <a:r>
              <a:rPr lang="ru-RU" sz="1800" i="1" dirty="0" smtClean="0"/>
              <a:t>с </a:t>
            </a:r>
            <a:r>
              <a:rPr lang="ru-RU" sz="1800" dirty="0" smtClean="0"/>
              <a:t>трудностью идентификации </a:t>
            </a:r>
            <a:r>
              <a:rPr lang="ru-RU" sz="1800" dirty="0"/>
              <a:t>проблем, приведших к критическому случаю. Так как клиническая практика постепенно улучшалась, устранялись грубые недостатки в ведении и далее поиск причин затруднялся.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i="1" u="sng" dirty="0" smtClean="0">
                <a:solidFill>
                  <a:srgbClr val="C00000"/>
                </a:solidFill>
              </a:rPr>
              <a:t>Решение</a:t>
            </a:r>
            <a:r>
              <a:rPr lang="ru-RU" sz="1800" i="1" dirty="0" smtClean="0">
                <a:solidFill>
                  <a:srgbClr val="C00000"/>
                </a:solidFill>
              </a:rPr>
              <a:t> – </a:t>
            </a:r>
            <a:r>
              <a:rPr lang="ru-RU" sz="1800" dirty="0" smtClean="0"/>
              <a:t>Непрерывное повышение квалификации с использованием данных доказательной медицины, необходимость </a:t>
            </a:r>
            <a:r>
              <a:rPr lang="ru-RU" sz="1800" dirty="0"/>
              <a:t>присутствия в команде опытного акушер-гинеколога и постоянной внешней поддержки национальных экспертов. </a:t>
            </a:r>
            <a:r>
              <a:rPr lang="ru-RU" sz="1800" dirty="0" smtClean="0"/>
              <a:t>Дополнительная </a:t>
            </a:r>
            <a:r>
              <a:rPr lang="ru-RU" sz="1800" dirty="0"/>
              <a:t>экспертная помощь путем проведения совместного заседания аудита с национальным </a:t>
            </a:r>
            <a:r>
              <a:rPr lang="ru-RU" sz="1800" dirty="0" smtClean="0"/>
              <a:t>экспертом, </a:t>
            </a:r>
            <a:r>
              <a:rPr lang="ru-RU" sz="1800" dirty="0"/>
              <a:t>используя возможности </a:t>
            </a:r>
            <a:r>
              <a:rPr lang="ru-RU" sz="1800" dirty="0" smtClean="0"/>
              <a:t>информационных технологий</a:t>
            </a:r>
            <a:r>
              <a:rPr lang="ru-RU" sz="1800" i="1" dirty="0"/>
              <a:t>.</a:t>
            </a:r>
            <a:endParaRPr lang="ru-RU" sz="1800" i="1" dirty="0" smtClean="0"/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16545" y="90100"/>
            <a:ext cx="31091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3968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Проблемы :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150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i="1" u="sng" dirty="0"/>
              <a:t>Проблема </a:t>
            </a:r>
            <a:r>
              <a:rPr lang="ru-RU" sz="1800" i="1" dirty="0" smtClean="0"/>
              <a:t>– </a:t>
            </a:r>
            <a:r>
              <a:rPr lang="ru-RU" sz="1800" dirty="0"/>
              <a:t>Не достаточно подготовлены психологи для проведения аудита</a:t>
            </a:r>
          </a:p>
          <a:p>
            <a:pPr marL="0" lvl="0" indent="0" algn="just">
              <a:buNone/>
            </a:pPr>
            <a:r>
              <a:rPr lang="ru-RU" altLang="en-US" sz="1800" i="1" dirty="0"/>
              <a:t>Решение:</a:t>
            </a:r>
            <a:r>
              <a:rPr lang="ru-RU" altLang="en-US" sz="1800" dirty="0"/>
              <a:t> </a:t>
            </a:r>
            <a:r>
              <a:rPr lang="ru-RU" altLang="en-US" sz="1800" dirty="0" smtClean="0"/>
              <a:t>проведено </a:t>
            </a:r>
            <a:r>
              <a:rPr lang="ru-RU" altLang="en-US" sz="1800" dirty="0"/>
              <a:t>обучение для психологов аудита на национальном </a:t>
            </a:r>
            <a:r>
              <a:rPr lang="ru-RU" altLang="en-US" sz="1800" dirty="0" smtClean="0"/>
              <a:t>уровне (обучено 16 психологов по РК).</a:t>
            </a:r>
            <a:endParaRPr lang="en-US" altLang="en-US" sz="1800" dirty="0"/>
          </a:p>
          <a:p>
            <a:pPr marL="0" indent="0" algn="just">
              <a:buNone/>
            </a:pPr>
            <a:endParaRPr lang="ru-RU" sz="1800" i="1" u="sng" dirty="0"/>
          </a:p>
          <a:p>
            <a:pPr marL="0" indent="0" algn="just">
              <a:buNone/>
            </a:pPr>
            <a:r>
              <a:rPr lang="ru-RU" sz="1800" b="1" i="1" u="sng" dirty="0" smtClean="0"/>
              <a:t>4 Проблема </a:t>
            </a:r>
            <a:r>
              <a:rPr lang="ru-RU" sz="1800" i="1" dirty="0"/>
              <a:t>– </a:t>
            </a:r>
            <a:r>
              <a:rPr lang="ru-RU" altLang="en-US" sz="1800" dirty="0" smtClean="0"/>
              <a:t>Не </a:t>
            </a:r>
            <a:r>
              <a:rPr lang="ru-RU" altLang="en-US" sz="1800" dirty="0"/>
              <a:t>оценивается </a:t>
            </a:r>
            <a:r>
              <a:rPr lang="ru-RU" altLang="en-US" sz="1800" dirty="0" smtClean="0"/>
              <a:t>должным </a:t>
            </a:r>
            <a:r>
              <a:rPr lang="ru-RU" altLang="en-US" sz="1800" dirty="0"/>
              <a:t>образом роль среднего медицинского персонала, соответственно они </a:t>
            </a:r>
            <a:r>
              <a:rPr lang="ru-RU" altLang="en-US" sz="1800" dirty="0" smtClean="0"/>
              <a:t>неактивно </a:t>
            </a:r>
            <a:r>
              <a:rPr lang="ru-RU" altLang="en-US" sz="1800" dirty="0"/>
              <a:t>привлекаются к процессу проведения аудита.</a:t>
            </a:r>
            <a:r>
              <a:rPr lang="en-US" altLang="en-US" sz="1800" dirty="0"/>
              <a:t> </a:t>
            </a:r>
            <a:endParaRPr lang="ru-RU" altLang="en-US" sz="1800" dirty="0" smtClean="0"/>
          </a:p>
          <a:p>
            <a:pPr marL="0" lvl="0" indent="0" algn="just">
              <a:buNone/>
            </a:pPr>
            <a:r>
              <a:rPr lang="ru-RU" altLang="en-US" sz="1800" i="1" dirty="0" smtClean="0"/>
              <a:t>Решение: </a:t>
            </a:r>
            <a:r>
              <a:rPr lang="ru-RU" altLang="en-US" sz="1800" dirty="0" smtClean="0"/>
              <a:t>проведено </a:t>
            </a:r>
            <a:r>
              <a:rPr lang="ru-RU" altLang="en-US" sz="1800" dirty="0"/>
              <a:t>обучение для </a:t>
            </a:r>
            <a:r>
              <a:rPr lang="ru-RU" altLang="en-US" sz="1800" dirty="0" smtClean="0"/>
              <a:t>акушерок </a:t>
            </a:r>
            <a:r>
              <a:rPr lang="ru-RU" altLang="en-US" sz="1800" dirty="0"/>
              <a:t>аудита на национальном уровне (обучено 16 </a:t>
            </a:r>
            <a:r>
              <a:rPr lang="ru-RU" altLang="en-US" sz="1800" dirty="0" smtClean="0"/>
              <a:t>акушерок </a:t>
            </a:r>
            <a:r>
              <a:rPr lang="ru-RU" altLang="en-US" sz="1800" dirty="0"/>
              <a:t>по РК).</a:t>
            </a:r>
            <a:endParaRPr lang="en-US" altLang="en-US" sz="1800" dirty="0"/>
          </a:p>
          <a:p>
            <a:pPr marL="0" indent="0" algn="just">
              <a:buNone/>
            </a:pPr>
            <a:endParaRPr lang="ru-RU" sz="1800" i="1" u="sng" dirty="0" smtClean="0"/>
          </a:p>
          <a:p>
            <a:pPr marL="0" indent="0" algn="just">
              <a:buNone/>
            </a:pPr>
            <a:r>
              <a:rPr lang="ru-RU" sz="1800" b="1" i="1" u="sng" dirty="0"/>
              <a:t>5</a:t>
            </a:r>
            <a:r>
              <a:rPr lang="ru-RU" sz="1800" b="1" i="1" u="sng" dirty="0" smtClean="0"/>
              <a:t>. </a:t>
            </a:r>
            <a:r>
              <a:rPr lang="ru-RU" sz="1800" b="1" i="1" u="sng" dirty="0"/>
              <a:t>Проблема </a:t>
            </a:r>
            <a:r>
              <a:rPr lang="ru-RU" sz="1800" i="1" dirty="0"/>
              <a:t>- </a:t>
            </a:r>
            <a:r>
              <a:rPr lang="ru-RU" sz="1800" dirty="0"/>
              <a:t>Недостаточная поддержка администрации родовспомогательных организаций, региональных управлений здравоохранения,  руководители не </a:t>
            </a:r>
            <a:r>
              <a:rPr lang="ru-RU" sz="1800" dirty="0" smtClean="0"/>
              <a:t>контролирует </a:t>
            </a:r>
            <a:r>
              <a:rPr lang="ru-RU" sz="1800" dirty="0"/>
              <a:t>результативность </a:t>
            </a:r>
            <a:r>
              <a:rPr lang="ru-RU" sz="1800" dirty="0" smtClean="0"/>
              <a:t>АКС.</a:t>
            </a:r>
          </a:p>
          <a:p>
            <a:pPr marL="0" indent="0" algn="just">
              <a:buNone/>
            </a:pPr>
            <a:r>
              <a:rPr lang="ru-RU" sz="1800" i="1" dirty="0" smtClean="0"/>
              <a:t>Решение:</a:t>
            </a:r>
            <a:r>
              <a:rPr lang="ru-RU" sz="1800" dirty="0" smtClean="0"/>
              <a:t> аудит внести в критерии аккредитации родовспомогательных организаций 3 уровня.</a:t>
            </a:r>
          </a:p>
          <a:p>
            <a:pPr marL="0" indent="0" algn="just">
              <a:buNone/>
            </a:pPr>
            <a:r>
              <a:rPr lang="ru-RU" sz="1800" b="1" i="1" u="sng" dirty="0" smtClean="0"/>
              <a:t>6. </a:t>
            </a:r>
            <a:r>
              <a:rPr lang="ru-RU" sz="1800" b="1" i="1" u="sng" dirty="0"/>
              <a:t>Проблема</a:t>
            </a:r>
            <a:r>
              <a:rPr lang="ru-RU" sz="1800" dirty="0" smtClean="0"/>
              <a:t> -  Координация внедрения аудита на национальном уровне.</a:t>
            </a:r>
          </a:p>
          <a:p>
            <a:pPr marL="0" indent="0" algn="just">
              <a:buNone/>
            </a:pPr>
            <a:r>
              <a:rPr lang="ru-RU" sz="1800" i="1" dirty="0"/>
              <a:t>Решение:</a:t>
            </a:r>
            <a:r>
              <a:rPr lang="ru-RU" sz="1800" dirty="0"/>
              <a:t> </a:t>
            </a:r>
            <a:r>
              <a:rPr lang="ru-RU" sz="1800" dirty="0" smtClean="0"/>
              <a:t>разработать и принять форму для мониторинга внедрения аудита для РЦРЗ. Подготовить национальных экспертов и утвердить национального и региональных координаторов.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16545" y="90100"/>
            <a:ext cx="31091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93" y="365127"/>
            <a:ext cx="7886700" cy="7016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Извлеченные уроки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1"/>
            <a:ext cx="7886700" cy="5110162"/>
          </a:xfrm>
        </p:spPr>
        <p:txBody>
          <a:bodyPr/>
          <a:lstStyle/>
          <a:p>
            <a:pPr algn="just"/>
            <a:r>
              <a:rPr lang="ru-RU" dirty="0"/>
              <a:t>Конфиденциальный аудит  критических случаев акушерских осложнений </a:t>
            </a:r>
            <a:r>
              <a:rPr lang="ru-RU" dirty="0" smtClean="0"/>
              <a:t>доказал </a:t>
            </a:r>
            <a:r>
              <a:rPr lang="ru-RU" dirty="0"/>
              <a:t>свою </a:t>
            </a:r>
            <a:r>
              <a:rPr lang="ru-RU" dirty="0" smtClean="0"/>
              <a:t>значимость </a:t>
            </a:r>
            <a:r>
              <a:rPr lang="ru-RU" dirty="0"/>
              <a:t>и </a:t>
            </a:r>
            <a:r>
              <a:rPr lang="ru-RU" dirty="0" smtClean="0"/>
              <a:t> является условием успешного  внедрения </a:t>
            </a:r>
            <a:r>
              <a:rPr lang="ru-RU" dirty="0"/>
              <a:t>эффективных перинатальных технологий и улучшении </a:t>
            </a:r>
            <a:r>
              <a:rPr lang="ru-RU" dirty="0" smtClean="0"/>
              <a:t>использования клинических протоколов на </a:t>
            </a:r>
            <a:r>
              <a:rPr lang="ru-RU" dirty="0"/>
              <a:t>уровне учреждения. </a:t>
            </a:r>
          </a:p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Без </a:t>
            </a:r>
            <a:r>
              <a:rPr lang="ru-RU" dirty="0"/>
              <a:t>четкой координации внедрения аудита на уровне региона и без определения ответственного, хорошо обученного специалиста успех внедрения обречен</a:t>
            </a:r>
            <a:r>
              <a:rPr lang="ru-RU" dirty="0" smtClean="0"/>
              <a:t>.</a:t>
            </a:r>
          </a:p>
          <a:p>
            <a:pPr marL="0" lvl="0" indent="0" algn="just">
              <a:buNone/>
            </a:pPr>
            <a:r>
              <a:rPr lang="ru-RU" dirty="0" smtClean="0"/>
              <a:t>  </a:t>
            </a:r>
            <a:endParaRPr lang="en-US" dirty="0"/>
          </a:p>
          <a:p>
            <a:pPr lvl="0" algn="just"/>
            <a:r>
              <a:rPr lang="ru-RU" dirty="0"/>
              <a:t>Необходимо предусмотреть </a:t>
            </a:r>
            <a:r>
              <a:rPr lang="ru-RU" dirty="0" smtClean="0"/>
              <a:t> поддержку обученных команд </a:t>
            </a:r>
            <a:r>
              <a:rPr lang="ru-RU" dirty="0"/>
              <a:t>в разборе случаев, за счет организации периодических показательных заседаний </a:t>
            </a:r>
            <a:r>
              <a:rPr lang="ru-RU" dirty="0" smtClean="0"/>
              <a:t>аудита.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0" y="1066800"/>
            <a:ext cx="3638550" cy="3581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b="1" i="1" dirty="0">
                <a:solidFill>
                  <a:schemeClr val="bg1"/>
                </a:solidFill>
              </a:rPr>
              <a:t>«Женщины не умирают из-за болезней, которые мы не можем лечить. </a:t>
            </a:r>
            <a:endParaRPr lang="en-US" sz="2500" b="1" i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500" b="1" i="1" dirty="0" smtClean="0">
                <a:solidFill>
                  <a:schemeClr val="bg1"/>
                </a:solidFill>
              </a:rPr>
              <a:t>Они </a:t>
            </a:r>
            <a:r>
              <a:rPr lang="ru-RU" sz="2500" b="1" i="1" dirty="0">
                <a:solidFill>
                  <a:schemeClr val="bg1"/>
                </a:solidFill>
              </a:rPr>
              <a:t>умирают, потому что обществу еще предстоит принять решение о том, что их жизнь стоит </a:t>
            </a:r>
            <a:r>
              <a:rPr lang="ru-RU" sz="2500" b="1" i="1" dirty="0" smtClean="0">
                <a:solidFill>
                  <a:schemeClr val="bg1"/>
                </a:solidFill>
              </a:rPr>
              <a:t>экономить».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278" t="28651" r="55083" b="22464"/>
          <a:stretch/>
        </p:blipFill>
        <p:spPr>
          <a:xfrm>
            <a:off x="628650" y="1066800"/>
            <a:ext cx="409575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9275" y="541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Махмуд </a:t>
            </a:r>
            <a:r>
              <a:rPr lang="ru-RU" b="1" i="1" dirty="0" err="1" smtClean="0">
                <a:solidFill>
                  <a:schemeClr val="bg1"/>
                </a:solidFill>
              </a:rPr>
              <a:t>Фаталла</a:t>
            </a:r>
            <a:r>
              <a:rPr lang="ru-RU" b="1" i="1" dirty="0" smtClean="0">
                <a:solidFill>
                  <a:schemeClr val="bg1"/>
                </a:solidFill>
              </a:rPr>
              <a:t> – Президент </a:t>
            </a:r>
            <a:r>
              <a:rPr lang="en-US" b="1" i="1" dirty="0" smtClean="0">
                <a:solidFill>
                  <a:schemeClr val="bg1"/>
                </a:solidFill>
              </a:rPr>
              <a:t>FIGO 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(2012-2015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Каждые </a:t>
            </a:r>
            <a:r>
              <a:rPr lang="ru-RU" b="1" dirty="0" smtClean="0">
                <a:solidFill>
                  <a:schemeClr val="bg1"/>
                </a:solidFill>
              </a:rPr>
              <a:t>две минуты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 мире умирает одна женщина от управляемых причин во время беременности и родов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912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Это </a:t>
            </a:r>
            <a:r>
              <a:rPr lang="ru-RU" b="1" dirty="0">
                <a:solidFill>
                  <a:schemeClr val="bg1"/>
                </a:solidFill>
              </a:rPr>
              <a:t>800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смертей в день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5584371"/>
            <a:ext cx="1306286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4" y="332940"/>
            <a:ext cx="3164244" cy="212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84" y="299412"/>
            <a:ext cx="3490816" cy="212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1" y="4165767"/>
            <a:ext cx="3182619" cy="212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18" y="4109772"/>
            <a:ext cx="3361082" cy="217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67462" y="1143000"/>
            <a:ext cx="18758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u="sng" dirty="0">
                <a:solidFill>
                  <a:srgbClr val="C00000"/>
                </a:solidFill>
              </a:rPr>
              <a:t>1:200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4151" y="4634444"/>
            <a:ext cx="16424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u="sng" dirty="0">
                <a:solidFill>
                  <a:srgbClr val="C00000"/>
                </a:solidFill>
              </a:rPr>
              <a:t>1:40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835879"/>
            <a:ext cx="9144000" cy="8905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1815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202" y="533400"/>
            <a:ext cx="4041484" cy="6584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Определение АКС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9209" y="1371600"/>
            <a:ext cx="4861162" cy="271683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«Женщина, которая была близка к смерти, но выжила после осложнения во время беременности, родов или в течение 42 дней (6 недель) после прекращения беременности»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5280043"/>
            <a:ext cx="3202782" cy="65284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4794" t="18822" r="36184" b="5894"/>
          <a:stretch/>
        </p:blipFill>
        <p:spPr bwMode="auto">
          <a:xfrm>
            <a:off x="176088" y="152401"/>
            <a:ext cx="3867062" cy="5848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04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142232" cy="282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7410" y="228600"/>
            <a:ext cx="711389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C00000"/>
                </a:solidFill>
                <a:latin typeface="Arial Black" panose="020B0A04020102020204" pitchFamily="34" charset="0"/>
              </a:rPr>
              <a:t>Методические рекомендации </a:t>
            </a:r>
          </a:p>
          <a:p>
            <a:pPr algn="ctr"/>
            <a:r>
              <a:rPr lang="ru-RU" sz="135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350" b="1" dirty="0">
                <a:solidFill>
                  <a:srgbClr val="C00000"/>
                </a:solidFill>
                <a:latin typeface="Arial Black" panose="020B0A04020102020204" pitchFamily="34" charset="0"/>
              </a:rPr>
              <a:t>АНАЛИЗ КРИТИЧЕСКИХ СЛУЧАЕВ В АКУШЕРСКОЙ ПРАКТИКЕ НА УРОВНЕ СТАЦИОНАРА</a:t>
            </a:r>
          </a:p>
          <a:p>
            <a:pPr algn="ctr"/>
            <a:r>
              <a:rPr lang="ru-RU" sz="1350" b="1" dirty="0">
                <a:solidFill>
                  <a:srgbClr val="C00000"/>
                </a:solidFill>
                <a:latin typeface="Arial Black" panose="020B0A04020102020204" pitchFamily="34" charset="0"/>
              </a:rPr>
              <a:t>Июнь 2018 год</a:t>
            </a:r>
            <a:endParaRPr lang="ru-RU" sz="135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135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1165" t="55038" r="3634" b="12738"/>
          <a:stretch/>
        </p:blipFill>
        <p:spPr bwMode="auto">
          <a:xfrm>
            <a:off x="381000" y="4495800"/>
            <a:ext cx="5257800" cy="1960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9663" t="13974" r="3314" b="10741"/>
          <a:stretch/>
        </p:blipFill>
        <p:spPr bwMode="auto">
          <a:xfrm>
            <a:off x="565925" y="1524000"/>
            <a:ext cx="4006075" cy="2749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43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30" t="3957" r="35634" b="11224"/>
          <a:stretch/>
        </p:blipFill>
        <p:spPr>
          <a:xfrm>
            <a:off x="0" y="0"/>
            <a:ext cx="9067800" cy="662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762" y="2012695"/>
            <a:ext cx="5107675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b="1" u="sng" dirty="0"/>
              <a:t>https://www.youtube.com/watch?v=_KLdQUsKRhI&amp;t=2257s</a:t>
            </a:r>
            <a:endParaRPr lang="ru-RU" sz="1500" b="1" u="sng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08528" y="1153235"/>
            <a:ext cx="634622" cy="5117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72353" y="1143000"/>
            <a:ext cx="3541594" cy="102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95600" y="762000"/>
            <a:ext cx="358253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10000"/>
            <a:ext cx="1893107" cy="12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Критерии критических случаев в акушерской практике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/>
              <a:t>Тяжелое </a:t>
            </a:r>
            <a:r>
              <a:rPr lang="ru-RU" dirty="0"/>
              <a:t>послеродовое кровотечение – это послеродовое кровотечение объемом более 1500 мл, сопровождающееся гистерэктомией и гемотрансфузией.</a:t>
            </a:r>
          </a:p>
          <a:p>
            <a:pPr lvl="0" algn="just"/>
            <a:r>
              <a:rPr lang="ru-RU" dirty="0"/>
              <a:t>Случаи эклампсии в стационаре, либо </a:t>
            </a:r>
            <a:r>
              <a:rPr lang="ru-RU" dirty="0" err="1"/>
              <a:t>преэклампсии</a:t>
            </a:r>
            <a:r>
              <a:rPr lang="ru-RU" dirty="0"/>
              <a:t> с диастолическим давлением 110 </a:t>
            </a:r>
            <a:r>
              <a:rPr lang="ru-RU" dirty="0" err="1"/>
              <a:t>мм.рт.ст</a:t>
            </a:r>
            <a:r>
              <a:rPr lang="ru-RU" dirty="0"/>
              <a:t>., протеинурией 5 г/л и более в суточной моче, </a:t>
            </a:r>
            <a:r>
              <a:rPr lang="ru-RU" dirty="0" err="1"/>
              <a:t>олигурией</a:t>
            </a:r>
            <a:r>
              <a:rPr lang="ru-RU" dirty="0"/>
              <a:t> менее 400 мл/</a:t>
            </a:r>
            <a:r>
              <a:rPr lang="ru-RU" dirty="0" err="1"/>
              <a:t>сут</a:t>
            </a:r>
            <a:r>
              <a:rPr lang="ru-RU" dirty="0"/>
              <a:t>.</a:t>
            </a:r>
          </a:p>
          <a:p>
            <a:pPr lvl="0" algn="just"/>
            <a:r>
              <a:rPr lang="ru-RU" dirty="0"/>
              <a:t>Сепсис (лихорадка (повышение температуры тела &gt;38С), подтвержденная инфекция или подозрение на инфекцию (например, септический аборт, эндометрит, пневмония, </a:t>
            </a:r>
            <a:r>
              <a:rPr lang="ru-RU" dirty="0" err="1"/>
              <a:t>хориамнионит</a:t>
            </a:r>
            <a:r>
              <a:rPr lang="ru-RU" dirty="0"/>
              <a:t>). Либо по крайне мере, хотя бы одно из следующих: </a:t>
            </a:r>
          </a:p>
          <a:p>
            <a:pPr algn="just"/>
            <a:r>
              <a:rPr lang="ru-RU" dirty="0"/>
              <a:t>- Минимум два клинических признаков недостаточности органов по акушерской шкале </a:t>
            </a:r>
            <a:r>
              <a:rPr lang="ru-RU" dirty="0" err="1"/>
              <a:t>qSOFA</a:t>
            </a:r>
            <a:r>
              <a:rPr lang="ru-RU" dirty="0"/>
              <a:t> (снижение систолического давления менее 90 мм </a:t>
            </a:r>
            <a:r>
              <a:rPr lang="ru-RU" dirty="0" err="1"/>
              <a:t>рт.ст</a:t>
            </a:r>
            <a:r>
              <a:rPr lang="ru-RU" dirty="0"/>
              <a:t>., ЧДД 25 и более, нарушение сознания: есть/нет).</a:t>
            </a:r>
          </a:p>
          <a:p>
            <a:pPr algn="just"/>
            <a:r>
              <a:rPr lang="ru-RU" dirty="0"/>
              <a:t>- Или минимум 2 балла по полной шкале SOFA.</a:t>
            </a:r>
          </a:p>
          <a:p>
            <a:pPr algn="just"/>
            <a:r>
              <a:rPr lang="ru-RU" dirty="0"/>
              <a:t>- Или 5 дней лечения в ОАРИТ по поводу инфекции.</a:t>
            </a:r>
          </a:p>
          <a:p>
            <a:pPr algn="just"/>
            <a:r>
              <a:rPr lang="ru-RU" dirty="0"/>
              <a:t>Данные критерии должны быть адаптированы для каждого родовспомогательной организации. 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8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Этапы внедрения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712968" cy="5256584"/>
          </a:xfrm>
        </p:spPr>
        <p:txBody>
          <a:bodyPr>
            <a:normAutofit fontScale="85000" lnSpcReduction="20000"/>
          </a:bodyPr>
          <a:lstStyle/>
          <a:p>
            <a:pPr marL="400050" lvl="1" indent="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2007-2009</a:t>
            </a:r>
            <a:r>
              <a:rPr lang="ru-RU" dirty="0" smtClean="0"/>
              <a:t> – Подготовка к внедрению </a:t>
            </a:r>
            <a:endParaRPr lang="ru-RU" dirty="0" smtClean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2009 -2013 </a:t>
            </a:r>
            <a:r>
              <a:rPr lang="ru-RU" dirty="0"/>
              <a:t> пилотное внедрение: </a:t>
            </a:r>
          </a:p>
          <a:p>
            <a:pPr marL="400050" lvl="1" indent="0">
              <a:buNone/>
            </a:pPr>
            <a:r>
              <a:rPr lang="ru-RU" dirty="0"/>
              <a:t>2009 -2011 гг. - 6 родовспомогательных организаций в трех регионах </a:t>
            </a:r>
            <a:r>
              <a:rPr lang="ru-RU" dirty="0" smtClean="0"/>
              <a:t>страны (2-Алматы, 1-Астана и 3-ЮКО);  </a:t>
            </a:r>
            <a:endParaRPr lang="en-US" dirty="0"/>
          </a:p>
          <a:p>
            <a:pPr marL="400050" lvl="1" indent="0">
              <a:buNone/>
            </a:pPr>
            <a:r>
              <a:rPr lang="ru-RU" dirty="0"/>
              <a:t>2011году </a:t>
            </a:r>
            <a:r>
              <a:rPr lang="en-US" dirty="0"/>
              <a:t>+</a:t>
            </a:r>
            <a:r>
              <a:rPr lang="ru-RU" dirty="0"/>
              <a:t> 5 учреждений </a:t>
            </a:r>
            <a:r>
              <a:rPr lang="ru-RU" dirty="0" smtClean="0"/>
              <a:t>(г. Астана, регионы - </a:t>
            </a:r>
            <a:r>
              <a:rPr lang="ru-RU" dirty="0" err="1" smtClean="0"/>
              <a:t>Актобе</a:t>
            </a:r>
            <a:r>
              <a:rPr lang="ru-RU" dirty="0" smtClean="0"/>
              <a:t>, Караганда, Жамбыл, </a:t>
            </a:r>
            <a:r>
              <a:rPr lang="ru-RU" dirty="0" err="1" smtClean="0"/>
              <a:t>Мангистау</a:t>
            </a:r>
            <a:r>
              <a:rPr lang="ru-RU" dirty="0" smtClean="0"/>
              <a:t>). </a:t>
            </a:r>
          </a:p>
          <a:p>
            <a:pPr marL="400050" lvl="1" indent="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2013 год </a:t>
            </a:r>
            <a:r>
              <a:rPr lang="ru-RU" dirty="0"/>
              <a:t>(декабрь) </a:t>
            </a:r>
            <a:r>
              <a:rPr lang="ru-RU" dirty="0" smtClean="0"/>
              <a:t>– национальный семинар по методологии аудита для представителей 16 регионов страны </a:t>
            </a:r>
            <a:endParaRPr lang="ru-RU" dirty="0"/>
          </a:p>
          <a:p>
            <a:pPr marL="400050" lvl="1" indent="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с 2014 год </a:t>
            </a:r>
            <a:r>
              <a:rPr lang="ru-RU" dirty="0" smtClean="0"/>
              <a:t>-  расширение в масштабах страны:</a:t>
            </a:r>
            <a:endParaRPr lang="ru-RU" dirty="0"/>
          </a:p>
          <a:p>
            <a:pPr marL="400050" lvl="1" indent="0">
              <a:buNone/>
            </a:pPr>
            <a:r>
              <a:rPr lang="ru-RU" dirty="0"/>
              <a:t>все перинатальные центры 16 регионов </a:t>
            </a:r>
            <a:r>
              <a:rPr lang="ru-RU" dirty="0" smtClean="0"/>
              <a:t>страны (</a:t>
            </a:r>
            <a:r>
              <a:rPr lang="ru-RU" i="1" dirty="0" smtClean="0"/>
              <a:t>23 учреждения</a:t>
            </a:r>
            <a:r>
              <a:rPr lang="ru-RU" dirty="0" smtClean="0"/>
              <a:t>).</a:t>
            </a:r>
            <a:endParaRPr lang="ru-RU" dirty="0"/>
          </a:p>
          <a:p>
            <a:pPr marL="400050" lvl="1" indent="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с  2017 год  - 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ru-RU" dirty="0" smtClean="0"/>
              <a:t>акушерские стационары </a:t>
            </a:r>
            <a:r>
              <a:rPr lang="ru-RU" dirty="0"/>
              <a:t>3-его уровня </a:t>
            </a:r>
            <a:r>
              <a:rPr lang="ru-RU" dirty="0" smtClean="0"/>
              <a:t>регионализации – на обязательной основе (26 ПЦ и 7 больниц)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ru-RU" dirty="0" smtClean="0"/>
              <a:t>2-его </a:t>
            </a:r>
            <a:r>
              <a:rPr lang="ru-RU" dirty="0"/>
              <a:t>уровня регионализации – </a:t>
            </a:r>
            <a:r>
              <a:rPr lang="ru-RU" dirty="0" smtClean="0"/>
              <a:t>по инициативе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941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Тема Office</vt:lpstr>
      <vt:lpstr>Абуова Гаухар, координатор Фонда ООН в области народонаселения в Казахстане  Малгаздаров Гибрат, главный специалист ЦСМП Республиканский центр развития здравоохранения Астана 2018 год </vt:lpstr>
      <vt:lpstr>Презентация PowerPoint</vt:lpstr>
      <vt:lpstr>Презентация PowerPoint</vt:lpstr>
      <vt:lpstr>Презентация PowerPoint</vt:lpstr>
      <vt:lpstr>Определение АКС</vt:lpstr>
      <vt:lpstr>Презентация PowerPoint</vt:lpstr>
      <vt:lpstr>Презентация PowerPoint</vt:lpstr>
      <vt:lpstr>Критерии критических случаев в акушерской практике </vt:lpstr>
      <vt:lpstr>Этапы внедрения</vt:lpstr>
      <vt:lpstr>Процесс внедрения</vt:lpstr>
      <vt:lpstr>Презентация PowerPoint</vt:lpstr>
      <vt:lpstr>Презентация PowerPoint</vt:lpstr>
      <vt:lpstr>Результаты: </vt:lpstr>
      <vt:lpstr>Проблемы :</vt:lpstr>
      <vt:lpstr>Проблемы :</vt:lpstr>
      <vt:lpstr>Извлеченные уроки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Gibrat Malgazdarov</cp:lastModifiedBy>
  <cp:revision>62</cp:revision>
  <dcterms:created xsi:type="dcterms:W3CDTF">2014-09-09T12:22:28Z</dcterms:created>
  <dcterms:modified xsi:type="dcterms:W3CDTF">2018-11-20T11:35:10Z</dcterms:modified>
</cp:coreProperties>
</file>